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ore Bori" panose="020B0604020202020204" charset="-127"/>
      <p:regular r:id="rId22"/>
    </p:embeddedFont>
    <p:embeddedFont>
      <p:font typeface="Agrandir" panose="020B0604020202020204" charset="0"/>
      <p:regular r:id="rId23"/>
    </p:embeddedFont>
    <p:embeddedFont>
      <p:font typeface="Agrandir Bold" panose="020B0604020202020204" charset="0"/>
      <p:regular r:id="rId24"/>
    </p:embeddedFont>
    <p:embeddedFont>
      <p:font typeface="Agrandir Grand Medium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 Classic" panose="020B0604020202020204" charset="0"/>
      <p:regular r:id="rId30"/>
    </p:embeddedFont>
    <p:embeddedFont>
      <p:font typeface="Montserrat Classic Bold" panose="020B0604020202020204" charset="0"/>
      <p:regular r:id="rId31"/>
    </p:embeddedFont>
    <p:embeddedFont>
      <p:font typeface="Montserrat Extra-Bold" panose="020B0604020202020204" charset="0"/>
      <p:regular r:id="rId32"/>
    </p:embeddedFont>
    <p:embeddedFont>
      <p:font typeface="Oswald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79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svg"/><Relationship Id="rId7" Type="http://schemas.openxmlformats.org/officeDocument/2006/relationships/image" Target="../media/image18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1.svg"/><Relationship Id="rId5" Type="http://schemas.openxmlformats.org/officeDocument/2006/relationships/image" Target="../media/image8.sv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45.png"/><Relationship Id="rId4" Type="http://schemas.openxmlformats.org/officeDocument/2006/relationships/image" Target="../media/image7.png"/><Relationship Id="rId9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46.png"/><Relationship Id="rId4" Type="http://schemas.openxmlformats.org/officeDocument/2006/relationships/image" Target="../media/image7.png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48.png"/><Relationship Id="rId4" Type="http://schemas.openxmlformats.org/officeDocument/2006/relationships/image" Target="../media/image7.png"/><Relationship Id="rId9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24762" y="847376"/>
            <a:ext cx="4455250" cy="399352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4224635" y="8720122"/>
            <a:ext cx="4345195" cy="0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772149" y="2903975"/>
            <a:ext cx="2259091" cy="71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33"/>
              </a:lnSpc>
              <a:spcBef>
                <a:spcPct val="0"/>
              </a:spcBef>
            </a:pPr>
            <a:r>
              <a:rPr lang="en-US" sz="4815">
                <a:solidFill>
                  <a:srgbClr val="FFFFFF"/>
                </a:solidFill>
                <a:latin typeface="Agrandir Grand Medium"/>
              </a:rPr>
              <a:t>INTER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32651" y="2402818"/>
            <a:ext cx="2656717" cy="55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2"/>
              </a:lnSpc>
            </a:pPr>
            <a:r>
              <a:rPr lang="en-US" sz="5176" spc="-471">
                <a:solidFill>
                  <a:srgbClr val="0E073F"/>
                </a:solidFill>
                <a:latin typeface="Montserrat Extra-Bold"/>
              </a:rPr>
              <a:t>Projeto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822"/>
          <a:stretch>
            <a:fillRect/>
          </a:stretch>
        </p:blipFill>
        <p:spPr>
          <a:xfrm>
            <a:off x="7432048" y="2335092"/>
            <a:ext cx="436609" cy="11408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0046" r="775"/>
          <a:stretch>
            <a:fillRect/>
          </a:stretch>
        </p:blipFill>
        <p:spPr>
          <a:xfrm>
            <a:off x="10053362" y="2335092"/>
            <a:ext cx="436609" cy="11408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600092" y="6778832"/>
            <a:ext cx="3487932" cy="44821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-960629" y="198819"/>
            <a:ext cx="4380449" cy="45716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650352" y="8505298"/>
            <a:ext cx="4484110" cy="275569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08231" y="4442487"/>
            <a:ext cx="9988592" cy="174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4"/>
              </a:lnSpc>
            </a:pPr>
            <a:r>
              <a:rPr lang="en-US" sz="10537">
                <a:solidFill>
                  <a:srgbClr val="F36825"/>
                </a:solidFill>
                <a:latin typeface="Agrandir Bold"/>
              </a:rPr>
              <a:t>DEV BANK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313625" y="4098611"/>
            <a:ext cx="2366144" cy="2089778"/>
            <a:chOff x="0" y="0"/>
            <a:chExt cx="3154859" cy="278637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852704"/>
              <a:ext cx="1034000" cy="1277978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034000" y="76200"/>
              <a:ext cx="454435" cy="2710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12"/>
                </a:lnSpc>
              </a:pPr>
              <a:r>
                <a:rPr lang="en-US" sz="13783">
                  <a:solidFill>
                    <a:srgbClr val="0E073F"/>
                  </a:solidFill>
                  <a:latin typeface="Oswald Bold"/>
                </a:rPr>
                <a:t>/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2120859" y="852704"/>
              <a:ext cx="1034000" cy="1277978"/>
            </a:xfrm>
            <a:prstGeom prst="rect">
              <a:avLst/>
            </a:prstGeom>
          </p:spPr>
        </p:pic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678378">
            <a:off x="4079867" y="6997798"/>
            <a:ext cx="1378458" cy="2057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324762" y="6517755"/>
            <a:ext cx="3653514" cy="1911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567">
                <a:solidFill>
                  <a:srgbClr val="FFFFFF"/>
                </a:solidFill>
                <a:latin typeface="Oswald Bold"/>
              </a:rPr>
              <a:t>010101100011001011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03836" y="3466000"/>
            <a:ext cx="13502" cy="1626908"/>
          </a:xfrm>
          <a:prstGeom prst="line">
            <a:avLst/>
          </a:prstGeom>
          <a:ln w="28575" cap="flat">
            <a:solidFill>
              <a:srgbClr val="05F1C7"/>
            </a:solidFill>
            <a:prstDash val="sysDash"/>
            <a:headEnd type="oval" w="lg" len="lg"/>
            <a:tailEnd type="oval" w="lg" len="lg"/>
          </a:ln>
        </p:spPr>
      </p:sp>
      <p:grpSp>
        <p:nvGrpSpPr>
          <p:cNvPr id="3" name="Group 3"/>
          <p:cNvGrpSpPr/>
          <p:nvPr/>
        </p:nvGrpSpPr>
        <p:grpSpPr>
          <a:xfrm>
            <a:off x="7112949" y="303553"/>
            <a:ext cx="11175051" cy="9578710"/>
            <a:chOff x="0" y="0"/>
            <a:chExt cx="2943223" cy="25227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3223" cy="2522788"/>
            </a:xfrm>
            <a:custGeom>
              <a:avLst/>
              <a:gdLst/>
              <a:ahLst/>
              <a:cxnLst/>
              <a:rect l="l" t="t" r="r" b="b"/>
              <a:pathLst>
                <a:path w="2943223" h="2522788">
                  <a:moveTo>
                    <a:pt x="0" y="0"/>
                  </a:moveTo>
                  <a:lnTo>
                    <a:pt x="2943223" y="0"/>
                  </a:lnTo>
                  <a:lnTo>
                    <a:pt x="2943223" y="2522788"/>
                  </a:lnTo>
                  <a:lnTo>
                    <a:pt x="0" y="25227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33482" y="5239165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"/>
              </a:rPr>
              <a:t>Diagrama de</a:t>
            </a:r>
            <a:r>
              <a:rPr lang="en-US" sz="1885">
                <a:solidFill>
                  <a:srgbClr val="FFFFFF"/>
                </a:solidFill>
                <a:latin typeface="Montserrat Classic Bold"/>
              </a:rPr>
              <a:t> Atividades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731054" y="5494848"/>
            <a:ext cx="324612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" name="Group 8"/>
          <p:cNvGrpSpPr/>
          <p:nvPr/>
        </p:nvGrpSpPr>
        <p:grpSpPr>
          <a:xfrm>
            <a:off x="12690370" y="4941131"/>
            <a:ext cx="5548250" cy="4941131"/>
            <a:chOff x="0" y="0"/>
            <a:chExt cx="1461268" cy="13013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61268" cy="1301368"/>
            </a:xfrm>
            <a:custGeom>
              <a:avLst/>
              <a:gdLst/>
              <a:ahLst/>
              <a:cxnLst/>
              <a:rect l="l" t="t" r="r" b="b"/>
              <a:pathLst>
                <a:path w="1461268" h="1301368">
                  <a:moveTo>
                    <a:pt x="0" y="0"/>
                  </a:moveTo>
                  <a:lnTo>
                    <a:pt x="1461268" y="0"/>
                  </a:lnTo>
                  <a:lnTo>
                    <a:pt x="1461268" y="1301368"/>
                  </a:lnTo>
                  <a:lnTo>
                    <a:pt x="0" y="1301368"/>
                  </a:lnTo>
                  <a:close/>
                </a:path>
              </a:pathLst>
            </a:custGeom>
            <a:solidFill>
              <a:srgbClr val="640C0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60180" y="1028700"/>
            <a:ext cx="2023401" cy="830136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33482" y="1426715"/>
            <a:ext cx="5019908" cy="18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2"/>
              </a:lnSpc>
            </a:pPr>
            <a:r>
              <a:rPr lang="en-US" sz="6278">
                <a:solidFill>
                  <a:srgbClr val="0E073F"/>
                </a:solidFill>
                <a:latin typeface="Agrandir Bold"/>
              </a:rPr>
              <a:t>Diagramas UML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7217" y="6090379"/>
            <a:ext cx="4233316" cy="217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Agrandir"/>
              </a:rPr>
              <a:t>O Programa solicitará a autenticação, o usuário seleciona “Solicitar Extrato”, e o programa irá processar a solicitação, e depois será gerado o extrato e apresentado ao cliente.</a:t>
            </a:r>
          </a:p>
          <a:p>
            <a:pPr>
              <a:lnSpc>
                <a:spcPts val="2134"/>
              </a:lnSpc>
            </a:pPr>
            <a:endParaRPr lang="en-US" sz="1524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2134"/>
              </a:lnSpc>
            </a:pPr>
            <a:endParaRPr lang="en-US" sz="1524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2134"/>
              </a:lnSpc>
              <a:spcBef>
                <a:spcPct val="0"/>
              </a:spcBef>
            </a:pPr>
            <a:endParaRPr lang="en-US" sz="1524">
              <a:solidFill>
                <a:srgbClr val="FFFFFF"/>
              </a:solidFill>
              <a:latin typeface="Agrandi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97217" y="5521932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 Bold"/>
              </a:rPr>
              <a:t>Consultar Extrato: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31625" y="6621043"/>
            <a:ext cx="4286010" cy="4111076"/>
            <a:chOff x="0" y="0"/>
            <a:chExt cx="5714679" cy="548143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149035" y="1512675"/>
              <a:ext cx="3233171" cy="470434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441090"/>
              <a:ext cx="1148745" cy="118580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045418" y="443802"/>
              <a:ext cx="1669261" cy="118308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72270" y="556566"/>
              <a:ext cx="671761" cy="830266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244031" y="38100"/>
              <a:ext cx="295234" cy="1777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8"/>
                </a:lnSpc>
              </a:pPr>
              <a:r>
                <a:rPr lang="en-US" sz="8954">
                  <a:solidFill>
                    <a:srgbClr val="FFFFFF"/>
                  </a:solidFill>
                  <a:latin typeface="Oswald Bold"/>
                </a:rPr>
                <a:t>/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950132" y="556566"/>
              <a:ext cx="671761" cy="830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03836" y="3466000"/>
            <a:ext cx="13502" cy="1626908"/>
          </a:xfrm>
          <a:prstGeom prst="line">
            <a:avLst/>
          </a:prstGeom>
          <a:ln w="28575" cap="flat">
            <a:solidFill>
              <a:srgbClr val="05F1C7"/>
            </a:solidFill>
            <a:prstDash val="sysDash"/>
            <a:headEnd type="oval" w="lg" len="lg"/>
            <a:tailEnd type="oval" w="lg" len="lg"/>
          </a:ln>
        </p:spPr>
      </p:sp>
      <p:grpSp>
        <p:nvGrpSpPr>
          <p:cNvPr id="3" name="Group 3"/>
          <p:cNvGrpSpPr/>
          <p:nvPr/>
        </p:nvGrpSpPr>
        <p:grpSpPr>
          <a:xfrm>
            <a:off x="7112949" y="303553"/>
            <a:ext cx="11175051" cy="9578710"/>
            <a:chOff x="0" y="0"/>
            <a:chExt cx="2943223" cy="25227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3223" cy="2522788"/>
            </a:xfrm>
            <a:custGeom>
              <a:avLst/>
              <a:gdLst/>
              <a:ahLst/>
              <a:cxnLst/>
              <a:rect l="l" t="t" r="r" b="b"/>
              <a:pathLst>
                <a:path w="2943223" h="2522788">
                  <a:moveTo>
                    <a:pt x="0" y="0"/>
                  </a:moveTo>
                  <a:lnTo>
                    <a:pt x="2943223" y="0"/>
                  </a:lnTo>
                  <a:lnTo>
                    <a:pt x="2943223" y="2522788"/>
                  </a:lnTo>
                  <a:lnTo>
                    <a:pt x="0" y="25227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33482" y="5239165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"/>
              </a:rPr>
              <a:t>Diagrama de</a:t>
            </a:r>
            <a:r>
              <a:rPr lang="en-US" sz="1885">
                <a:solidFill>
                  <a:srgbClr val="FFFFFF"/>
                </a:solidFill>
                <a:latin typeface="Montserrat Classic Bold"/>
              </a:rPr>
              <a:t> Atividades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731054" y="5494848"/>
            <a:ext cx="324612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" name="Group 8"/>
          <p:cNvGrpSpPr/>
          <p:nvPr/>
        </p:nvGrpSpPr>
        <p:grpSpPr>
          <a:xfrm>
            <a:off x="6809396" y="7678591"/>
            <a:ext cx="11478604" cy="2347007"/>
            <a:chOff x="0" y="0"/>
            <a:chExt cx="3023171" cy="618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23171" cy="618142"/>
            </a:xfrm>
            <a:custGeom>
              <a:avLst/>
              <a:gdLst/>
              <a:ahLst/>
              <a:cxnLst/>
              <a:rect l="l" t="t" r="r" b="b"/>
              <a:pathLst>
                <a:path w="3023171" h="618142">
                  <a:moveTo>
                    <a:pt x="0" y="0"/>
                  </a:moveTo>
                  <a:lnTo>
                    <a:pt x="3023171" y="0"/>
                  </a:lnTo>
                  <a:lnTo>
                    <a:pt x="3023171" y="618142"/>
                  </a:lnTo>
                  <a:lnTo>
                    <a:pt x="0" y="618142"/>
                  </a:lnTo>
                  <a:close/>
                </a:path>
              </a:pathLst>
            </a:custGeom>
            <a:solidFill>
              <a:srgbClr val="640C0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303553"/>
            <a:ext cx="7337620" cy="721311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33482" y="1426715"/>
            <a:ext cx="5019908" cy="18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2"/>
              </a:lnSpc>
            </a:pPr>
            <a:r>
              <a:rPr lang="en-US" sz="6278">
                <a:solidFill>
                  <a:srgbClr val="0E073F"/>
                </a:solidFill>
                <a:latin typeface="Agrandir Bold"/>
              </a:rPr>
              <a:t>Diagramas UML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12949" y="8372322"/>
            <a:ext cx="11175051" cy="217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Agrandir"/>
              </a:rPr>
              <a:t>O Selecionado “Saque”, irá verificar login, caso esteja certo prosseguira, caso não esteja exibira uma mensagem de erro. </a:t>
            </a:r>
          </a:p>
          <a:p>
            <a:pPr>
              <a:lnSpc>
                <a:spcPts val="2134"/>
              </a:lnSpc>
            </a:pPr>
            <a:endParaRPr lang="en-US" sz="1524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Agrandir"/>
              </a:rPr>
              <a:t>Se o programa continuar, irá verificar o status da conta e irá obter a quantia e será verificado o saldo, caso seja indisponível exibirá uma mensagem de erro. </a:t>
            </a:r>
          </a:p>
          <a:p>
            <a:pPr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Agrandir"/>
              </a:rPr>
              <a:t>Se não, irá debitar da conta o valor e o saque serão liberados.</a:t>
            </a:r>
          </a:p>
          <a:p>
            <a:pPr>
              <a:lnSpc>
                <a:spcPts val="2134"/>
              </a:lnSpc>
            </a:pPr>
            <a:endParaRPr lang="en-US" sz="1524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2134"/>
              </a:lnSpc>
            </a:pPr>
            <a:endParaRPr lang="en-US" sz="1524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2134"/>
              </a:lnSpc>
              <a:spcBef>
                <a:spcPct val="0"/>
              </a:spcBef>
            </a:pPr>
            <a:endParaRPr lang="en-US" sz="1524">
              <a:solidFill>
                <a:srgbClr val="FFFFFF"/>
              </a:solidFill>
              <a:latin typeface="Agrandi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112949" y="7745961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 Bold"/>
              </a:rPr>
              <a:t>Realizar Saque: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31625" y="6621043"/>
            <a:ext cx="4286010" cy="4111076"/>
            <a:chOff x="0" y="0"/>
            <a:chExt cx="5714679" cy="548143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149035" y="1512675"/>
              <a:ext cx="3233171" cy="470434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441090"/>
              <a:ext cx="1148745" cy="118580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045418" y="443802"/>
              <a:ext cx="1669261" cy="118308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72270" y="556566"/>
              <a:ext cx="671761" cy="830266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244031" y="38100"/>
              <a:ext cx="295234" cy="1777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8"/>
                </a:lnSpc>
              </a:pPr>
              <a:r>
                <a:rPr lang="en-US" sz="8954">
                  <a:solidFill>
                    <a:srgbClr val="FFFFFF"/>
                  </a:solidFill>
                  <a:latin typeface="Oswald Bold"/>
                </a:rPr>
                <a:t>/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950132" y="556566"/>
              <a:ext cx="671761" cy="830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03836" y="3466000"/>
            <a:ext cx="13502" cy="1626908"/>
          </a:xfrm>
          <a:prstGeom prst="line">
            <a:avLst/>
          </a:prstGeom>
          <a:ln w="28575" cap="flat">
            <a:solidFill>
              <a:srgbClr val="05F1C7"/>
            </a:solidFill>
            <a:prstDash val="sysDash"/>
            <a:headEnd type="oval" w="lg" len="lg"/>
            <a:tailEnd type="oval" w="lg" len="lg"/>
          </a:ln>
        </p:spPr>
      </p:sp>
      <p:grpSp>
        <p:nvGrpSpPr>
          <p:cNvPr id="3" name="Group 3"/>
          <p:cNvGrpSpPr/>
          <p:nvPr/>
        </p:nvGrpSpPr>
        <p:grpSpPr>
          <a:xfrm>
            <a:off x="7112949" y="303553"/>
            <a:ext cx="11175051" cy="9578710"/>
            <a:chOff x="0" y="0"/>
            <a:chExt cx="2943223" cy="25227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3223" cy="2522788"/>
            </a:xfrm>
            <a:custGeom>
              <a:avLst/>
              <a:gdLst/>
              <a:ahLst/>
              <a:cxnLst/>
              <a:rect l="l" t="t" r="r" b="b"/>
              <a:pathLst>
                <a:path w="2943223" h="2522788">
                  <a:moveTo>
                    <a:pt x="0" y="0"/>
                  </a:moveTo>
                  <a:lnTo>
                    <a:pt x="2943223" y="0"/>
                  </a:lnTo>
                  <a:lnTo>
                    <a:pt x="2943223" y="2522788"/>
                  </a:lnTo>
                  <a:lnTo>
                    <a:pt x="0" y="25227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33482" y="5239165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"/>
              </a:rPr>
              <a:t>Diagrama de</a:t>
            </a:r>
            <a:r>
              <a:rPr lang="en-US" sz="1885">
                <a:solidFill>
                  <a:srgbClr val="FFFFFF"/>
                </a:solidFill>
                <a:latin typeface="Montserrat Classic Bold"/>
              </a:rPr>
              <a:t> Classes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731054" y="5494848"/>
            <a:ext cx="324612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" name="Group 8"/>
          <p:cNvGrpSpPr/>
          <p:nvPr/>
        </p:nvGrpSpPr>
        <p:grpSpPr>
          <a:xfrm>
            <a:off x="6809396" y="7678591"/>
            <a:ext cx="11478604" cy="2347007"/>
            <a:chOff x="0" y="0"/>
            <a:chExt cx="3023171" cy="6181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23171" cy="618142"/>
            </a:xfrm>
            <a:custGeom>
              <a:avLst/>
              <a:gdLst/>
              <a:ahLst/>
              <a:cxnLst/>
              <a:rect l="l" t="t" r="r" b="b"/>
              <a:pathLst>
                <a:path w="3023171" h="618142">
                  <a:moveTo>
                    <a:pt x="0" y="0"/>
                  </a:moveTo>
                  <a:lnTo>
                    <a:pt x="3023171" y="0"/>
                  </a:lnTo>
                  <a:lnTo>
                    <a:pt x="3023171" y="618142"/>
                  </a:lnTo>
                  <a:lnTo>
                    <a:pt x="0" y="618142"/>
                  </a:lnTo>
                  <a:close/>
                </a:path>
              </a:pathLst>
            </a:custGeom>
            <a:solidFill>
              <a:srgbClr val="640C0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45575" y="915527"/>
            <a:ext cx="10909799" cy="570551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73208" y="6172200"/>
            <a:ext cx="3710063" cy="371006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33482" y="1426715"/>
            <a:ext cx="5019908" cy="18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2"/>
              </a:lnSpc>
            </a:pPr>
            <a:r>
              <a:rPr lang="en-US" sz="6278">
                <a:solidFill>
                  <a:srgbClr val="0E073F"/>
                </a:solidFill>
                <a:latin typeface="Agrandir Bold"/>
              </a:rPr>
              <a:t>Diagramas UML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12949" y="7952994"/>
            <a:ext cx="11175051" cy="1370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Agrandir"/>
              </a:rPr>
              <a:t>Diagramas de classes, onde é realizado e apresentado a classificação dos objetos cliente, conta, saldo, transferência e pagamento.</a:t>
            </a:r>
          </a:p>
          <a:p>
            <a:pPr>
              <a:lnSpc>
                <a:spcPts val="2134"/>
              </a:lnSpc>
            </a:pPr>
            <a:endParaRPr lang="en-US" sz="1524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2134"/>
              </a:lnSpc>
            </a:pPr>
            <a:endParaRPr lang="en-US" sz="1524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2134"/>
              </a:lnSpc>
              <a:spcBef>
                <a:spcPct val="0"/>
              </a:spcBef>
            </a:pPr>
            <a:endParaRPr lang="en-US" sz="1524">
              <a:solidFill>
                <a:srgbClr val="FFFFFF"/>
              </a:solidFill>
              <a:latin typeface="Agrand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43966" y="6732269"/>
            <a:ext cx="3487932" cy="44821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70562" y="3925258"/>
            <a:ext cx="8229707" cy="155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57"/>
              </a:lnSpc>
            </a:pPr>
            <a:r>
              <a:rPr lang="en-US" sz="9388">
                <a:solidFill>
                  <a:srgbClr val="0E073F"/>
                </a:solidFill>
                <a:latin typeface="Agrandir Bold"/>
              </a:rPr>
              <a:t>DEV BANK&lt;/&gt;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0562" y="3421381"/>
            <a:ext cx="7077958" cy="54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15"/>
              </a:lnSpc>
              <a:spcBef>
                <a:spcPct val="0"/>
              </a:spcBef>
            </a:pPr>
            <a:r>
              <a:rPr lang="en-US" sz="2725">
                <a:solidFill>
                  <a:srgbClr val="606CF5"/>
                </a:solidFill>
                <a:latin typeface="Agrandir Bold"/>
              </a:rPr>
              <a:t>Projeto final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24095" y="314411"/>
            <a:ext cx="8541914" cy="8914711"/>
            <a:chOff x="0" y="0"/>
            <a:chExt cx="11389219" cy="1188628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0"/>
              <a:ext cx="11389219" cy="11886282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66989" y="894774"/>
              <a:ext cx="6654913" cy="7854511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800000">
            <a:off x="8113922" y="0"/>
            <a:ext cx="1669198" cy="25715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197564" y="7520017"/>
            <a:ext cx="4423956" cy="27669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82169" y="-1506080"/>
            <a:ext cx="3487932" cy="44821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356351" y="6972487"/>
            <a:ext cx="4380449" cy="45716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732652" y="734998"/>
            <a:ext cx="4484110" cy="27556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561312" y="9163010"/>
            <a:ext cx="5485106" cy="1035326"/>
            <a:chOff x="0" y="0"/>
            <a:chExt cx="7313474" cy="1380435"/>
          </a:xfrm>
        </p:grpSpPr>
        <p:sp>
          <p:nvSpPr>
            <p:cNvPr id="6" name="TextBox 6"/>
            <p:cNvSpPr txBox="1"/>
            <p:nvPr/>
          </p:nvSpPr>
          <p:spPr>
            <a:xfrm>
              <a:off x="0" y="254856"/>
              <a:ext cx="6598118" cy="112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81"/>
                </a:lnSpc>
              </a:pPr>
              <a:r>
                <a:rPr lang="en-US" sz="5220">
                  <a:solidFill>
                    <a:srgbClr val="FFFFFF">
                      <a:alpha val="77647"/>
                    </a:srgbClr>
                  </a:solidFill>
                  <a:latin typeface="Agrandir Bold"/>
                </a:rPr>
                <a:t>DEV BANK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750481" y="422450"/>
              <a:ext cx="512269" cy="633141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262750" y="38100"/>
              <a:ext cx="225138" cy="134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84"/>
                </a:lnSpc>
              </a:pPr>
              <a:r>
                <a:rPr lang="en-US" sz="6828">
                  <a:solidFill>
                    <a:srgbClr val="0E073F"/>
                  </a:solidFill>
                  <a:latin typeface="Oswald Bold"/>
                </a:rPr>
                <a:t>/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801206" y="422450"/>
              <a:ext cx="512269" cy="63314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817713" y="1627833"/>
            <a:ext cx="10700143" cy="7344677"/>
            <a:chOff x="0" y="0"/>
            <a:chExt cx="2818145" cy="1934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18145" cy="1934401"/>
            </a:xfrm>
            <a:custGeom>
              <a:avLst/>
              <a:gdLst/>
              <a:ahLst/>
              <a:cxnLst/>
              <a:rect l="l" t="t" r="r" b="b"/>
              <a:pathLst>
                <a:path w="2818145" h="1934401">
                  <a:moveTo>
                    <a:pt x="0" y="0"/>
                  </a:moveTo>
                  <a:lnTo>
                    <a:pt x="2818145" y="0"/>
                  </a:lnTo>
                  <a:lnTo>
                    <a:pt x="2818145" y="1934401"/>
                  </a:lnTo>
                  <a:lnTo>
                    <a:pt x="0" y="19344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027713" y="1817793"/>
            <a:ext cx="10232574" cy="690548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82939" y="324792"/>
            <a:ext cx="9248034" cy="130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</a:pPr>
            <a:r>
              <a:rPr lang="en-US" sz="7901">
                <a:solidFill>
                  <a:srgbClr val="FFFFFF"/>
                </a:solidFill>
                <a:latin typeface="Agrandir Bold"/>
              </a:rPr>
              <a:t>Página Home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82169" y="-1506080"/>
            <a:ext cx="3487932" cy="44821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356351" y="6972487"/>
            <a:ext cx="4380449" cy="45716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732652" y="734998"/>
            <a:ext cx="4484110" cy="27556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561312" y="9163010"/>
            <a:ext cx="5485106" cy="1035326"/>
            <a:chOff x="0" y="0"/>
            <a:chExt cx="7313474" cy="1380435"/>
          </a:xfrm>
        </p:grpSpPr>
        <p:sp>
          <p:nvSpPr>
            <p:cNvPr id="6" name="TextBox 6"/>
            <p:cNvSpPr txBox="1"/>
            <p:nvPr/>
          </p:nvSpPr>
          <p:spPr>
            <a:xfrm>
              <a:off x="0" y="254856"/>
              <a:ext cx="6598118" cy="112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81"/>
                </a:lnSpc>
              </a:pPr>
              <a:r>
                <a:rPr lang="en-US" sz="5220">
                  <a:solidFill>
                    <a:srgbClr val="FFFFFF">
                      <a:alpha val="77647"/>
                    </a:srgbClr>
                  </a:solidFill>
                  <a:latin typeface="Agrandir Bold"/>
                </a:rPr>
                <a:t>DEV BANK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750481" y="422450"/>
              <a:ext cx="512269" cy="633141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262750" y="38100"/>
              <a:ext cx="225138" cy="134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84"/>
                </a:lnSpc>
              </a:pPr>
              <a:r>
                <a:rPr lang="en-US" sz="6828">
                  <a:solidFill>
                    <a:srgbClr val="0E073F"/>
                  </a:solidFill>
                  <a:latin typeface="Oswald Bold"/>
                </a:rPr>
                <a:t>/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801206" y="422450"/>
              <a:ext cx="512269" cy="63314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817713" y="1627833"/>
            <a:ext cx="10700143" cy="7344677"/>
            <a:chOff x="0" y="0"/>
            <a:chExt cx="2818145" cy="1934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18145" cy="1934401"/>
            </a:xfrm>
            <a:custGeom>
              <a:avLst/>
              <a:gdLst/>
              <a:ahLst/>
              <a:cxnLst/>
              <a:rect l="l" t="t" r="r" b="b"/>
              <a:pathLst>
                <a:path w="2818145" h="1934401">
                  <a:moveTo>
                    <a:pt x="0" y="0"/>
                  </a:moveTo>
                  <a:lnTo>
                    <a:pt x="2818145" y="0"/>
                  </a:lnTo>
                  <a:lnTo>
                    <a:pt x="2818145" y="1934401"/>
                  </a:lnTo>
                  <a:lnTo>
                    <a:pt x="0" y="19344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154806" y="1901542"/>
            <a:ext cx="10025956" cy="679725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82939" y="324792"/>
            <a:ext cx="9248034" cy="130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</a:pPr>
            <a:r>
              <a:rPr lang="en-US" sz="7901">
                <a:solidFill>
                  <a:srgbClr val="FFFFFF"/>
                </a:solidFill>
                <a:latin typeface="Agrandir Bold"/>
              </a:rPr>
              <a:t>Página Login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82169" y="-1506080"/>
            <a:ext cx="3487932" cy="44821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356351" y="6972487"/>
            <a:ext cx="4380449" cy="45716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732652" y="734998"/>
            <a:ext cx="4484110" cy="27556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561312" y="9163010"/>
            <a:ext cx="5485106" cy="1035326"/>
            <a:chOff x="0" y="0"/>
            <a:chExt cx="7313474" cy="1380435"/>
          </a:xfrm>
        </p:grpSpPr>
        <p:sp>
          <p:nvSpPr>
            <p:cNvPr id="6" name="TextBox 6"/>
            <p:cNvSpPr txBox="1"/>
            <p:nvPr/>
          </p:nvSpPr>
          <p:spPr>
            <a:xfrm>
              <a:off x="0" y="254856"/>
              <a:ext cx="6598118" cy="112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81"/>
                </a:lnSpc>
              </a:pPr>
              <a:r>
                <a:rPr lang="en-US" sz="5220">
                  <a:solidFill>
                    <a:srgbClr val="FFFFFF">
                      <a:alpha val="77647"/>
                    </a:srgbClr>
                  </a:solidFill>
                  <a:latin typeface="Agrandir Bold"/>
                </a:rPr>
                <a:t>DEV BANK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750481" y="422450"/>
              <a:ext cx="512269" cy="633141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262750" y="38100"/>
              <a:ext cx="225138" cy="134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84"/>
                </a:lnSpc>
              </a:pPr>
              <a:r>
                <a:rPr lang="en-US" sz="6828">
                  <a:solidFill>
                    <a:srgbClr val="0E073F"/>
                  </a:solidFill>
                  <a:latin typeface="Oswald Bold"/>
                </a:rPr>
                <a:t>/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801206" y="422450"/>
              <a:ext cx="512269" cy="63314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817713" y="1627833"/>
            <a:ext cx="10700143" cy="7344677"/>
            <a:chOff x="0" y="0"/>
            <a:chExt cx="2818145" cy="1934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18145" cy="1934401"/>
            </a:xfrm>
            <a:custGeom>
              <a:avLst/>
              <a:gdLst/>
              <a:ahLst/>
              <a:cxnLst/>
              <a:rect l="l" t="t" r="r" b="b"/>
              <a:pathLst>
                <a:path w="2818145" h="1934401">
                  <a:moveTo>
                    <a:pt x="0" y="0"/>
                  </a:moveTo>
                  <a:lnTo>
                    <a:pt x="2818145" y="0"/>
                  </a:lnTo>
                  <a:lnTo>
                    <a:pt x="2818145" y="1934401"/>
                  </a:lnTo>
                  <a:lnTo>
                    <a:pt x="0" y="19344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221261" y="1929795"/>
            <a:ext cx="9893046" cy="674075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82939" y="324792"/>
            <a:ext cx="9248034" cy="130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</a:pPr>
            <a:r>
              <a:rPr lang="en-US" sz="7901">
                <a:solidFill>
                  <a:srgbClr val="FFFFFF"/>
                </a:solidFill>
                <a:latin typeface="Agrandir Bold"/>
              </a:rPr>
              <a:t>Página Conta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82169" y="-1506080"/>
            <a:ext cx="3487932" cy="44821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356351" y="6972487"/>
            <a:ext cx="4380449" cy="45716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732652" y="734998"/>
            <a:ext cx="4484110" cy="27556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561312" y="9163010"/>
            <a:ext cx="5485106" cy="1035326"/>
            <a:chOff x="0" y="0"/>
            <a:chExt cx="7313474" cy="1380435"/>
          </a:xfrm>
        </p:grpSpPr>
        <p:sp>
          <p:nvSpPr>
            <p:cNvPr id="6" name="TextBox 6"/>
            <p:cNvSpPr txBox="1"/>
            <p:nvPr/>
          </p:nvSpPr>
          <p:spPr>
            <a:xfrm>
              <a:off x="0" y="254856"/>
              <a:ext cx="6598118" cy="112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81"/>
                </a:lnSpc>
              </a:pPr>
              <a:r>
                <a:rPr lang="en-US" sz="5220">
                  <a:solidFill>
                    <a:srgbClr val="FFFFFF">
                      <a:alpha val="77647"/>
                    </a:srgbClr>
                  </a:solidFill>
                  <a:latin typeface="Agrandir Bold"/>
                </a:rPr>
                <a:t>DEV BANK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750481" y="422450"/>
              <a:ext cx="512269" cy="633141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262750" y="38100"/>
              <a:ext cx="225138" cy="134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84"/>
                </a:lnSpc>
              </a:pPr>
              <a:r>
                <a:rPr lang="en-US" sz="6828">
                  <a:solidFill>
                    <a:srgbClr val="0E073F"/>
                  </a:solidFill>
                  <a:latin typeface="Oswald Bold"/>
                </a:rPr>
                <a:t>/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801206" y="422450"/>
              <a:ext cx="512269" cy="63314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817713" y="1627833"/>
            <a:ext cx="10700143" cy="7344677"/>
            <a:chOff x="0" y="0"/>
            <a:chExt cx="2818145" cy="1934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18145" cy="1934401"/>
            </a:xfrm>
            <a:custGeom>
              <a:avLst/>
              <a:gdLst/>
              <a:ahLst/>
              <a:cxnLst/>
              <a:rect l="l" t="t" r="r" b="b"/>
              <a:pathLst>
                <a:path w="2818145" h="1934401">
                  <a:moveTo>
                    <a:pt x="0" y="0"/>
                  </a:moveTo>
                  <a:lnTo>
                    <a:pt x="2818145" y="0"/>
                  </a:lnTo>
                  <a:lnTo>
                    <a:pt x="2818145" y="1934401"/>
                  </a:lnTo>
                  <a:lnTo>
                    <a:pt x="0" y="19344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210423" y="1978263"/>
            <a:ext cx="9867154" cy="664381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82939" y="324792"/>
            <a:ext cx="9248034" cy="130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</a:pPr>
            <a:r>
              <a:rPr lang="en-US" sz="7901">
                <a:solidFill>
                  <a:srgbClr val="FFFFFF"/>
                </a:solidFill>
                <a:latin typeface="Agrandir Bold"/>
              </a:rPr>
              <a:t>Página Saldo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82169" y="-1506080"/>
            <a:ext cx="3487932" cy="44821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356351" y="6972487"/>
            <a:ext cx="4380449" cy="45716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732652" y="734998"/>
            <a:ext cx="4484110" cy="27556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561312" y="9163010"/>
            <a:ext cx="5485106" cy="1035326"/>
            <a:chOff x="0" y="0"/>
            <a:chExt cx="7313474" cy="1380435"/>
          </a:xfrm>
        </p:grpSpPr>
        <p:sp>
          <p:nvSpPr>
            <p:cNvPr id="6" name="TextBox 6"/>
            <p:cNvSpPr txBox="1"/>
            <p:nvPr/>
          </p:nvSpPr>
          <p:spPr>
            <a:xfrm>
              <a:off x="0" y="254856"/>
              <a:ext cx="6598118" cy="112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81"/>
                </a:lnSpc>
              </a:pPr>
              <a:r>
                <a:rPr lang="en-US" sz="5220">
                  <a:solidFill>
                    <a:srgbClr val="FFFFFF">
                      <a:alpha val="77647"/>
                    </a:srgbClr>
                  </a:solidFill>
                  <a:latin typeface="Agrandir Bold"/>
                </a:rPr>
                <a:t>DEV BANK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5750481" y="422450"/>
              <a:ext cx="512269" cy="633141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6262750" y="38100"/>
              <a:ext cx="225138" cy="134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84"/>
                </a:lnSpc>
              </a:pPr>
              <a:r>
                <a:rPr lang="en-US" sz="6828">
                  <a:solidFill>
                    <a:srgbClr val="0E073F"/>
                  </a:solidFill>
                  <a:latin typeface="Oswald Bold"/>
                </a:rPr>
                <a:t>/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801206" y="422450"/>
              <a:ext cx="512269" cy="63314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817713" y="1627833"/>
            <a:ext cx="10700143" cy="7344677"/>
            <a:chOff x="0" y="0"/>
            <a:chExt cx="2818145" cy="1934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18145" cy="1934401"/>
            </a:xfrm>
            <a:custGeom>
              <a:avLst/>
              <a:gdLst/>
              <a:ahLst/>
              <a:cxnLst/>
              <a:rect l="l" t="t" r="r" b="b"/>
              <a:pathLst>
                <a:path w="2818145" h="1934401">
                  <a:moveTo>
                    <a:pt x="0" y="0"/>
                  </a:moveTo>
                  <a:lnTo>
                    <a:pt x="2818145" y="0"/>
                  </a:lnTo>
                  <a:lnTo>
                    <a:pt x="2818145" y="1934401"/>
                  </a:lnTo>
                  <a:lnTo>
                    <a:pt x="0" y="19344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252814" y="1958439"/>
            <a:ext cx="9782372" cy="668346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225866" y="324792"/>
            <a:ext cx="12077999" cy="130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</a:pPr>
            <a:r>
              <a:rPr lang="en-US" sz="7901">
                <a:solidFill>
                  <a:srgbClr val="FFFFFF"/>
                </a:solidFill>
                <a:latin typeface="Agrandir Bold"/>
              </a:rPr>
              <a:t>Página Transferência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57370" y="3023700"/>
            <a:ext cx="14424799" cy="604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1"/>
              </a:lnSpc>
            </a:pPr>
            <a:r>
              <a:rPr lang="en-US" sz="5001">
                <a:solidFill>
                  <a:srgbClr val="FFFFFF"/>
                </a:solidFill>
                <a:latin typeface="Core Bori"/>
              </a:rPr>
              <a:t>O projeto foi feito em duas etapas onde, a primeira foi a programação com uma dificuldade mediana, pois os conhecimentos adquiridos em sala foram de suma importância. Já a parte escrita foi mais delicada pois houve um pouco de conflito de ideias, assim sendo, gerou uma certa dificuldade, mais a equipe chegou em comum acordo conseguindo concluir o projeto de forma louvável.</a:t>
            </a:r>
          </a:p>
          <a:p>
            <a:pPr>
              <a:lnSpc>
                <a:spcPts val="5251"/>
              </a:lnSpc>
            </a:pPr>
            <a:endParaRPr lang="en-US" sz="5001">
              <a:solidFill>
                <a:srgbClr val="FFFFFF"/>
              </a:solidFill>
              <a:latin typeface="Core Bori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822"/>
          <a:stretch>
            <a:fillRect/>
          </a:stretch>
        </p:blipFill>
        <p:spPr>
          <a:xfrm>
            <a:off x="289765" y="2976075"/>
            <a:ext cx="1967604" cy="51414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26272" y="324792"/>
            <a:ext cx="12476197" cy="130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</a:pPr>
            <a:r>
              <a:rPr lang="en-US" sz="7901">
                <a:solidFill>
                  <a:srgbClr val="FFFFFF"/>
                </a:solidFill>
                <a:latin typeface="Agrandir Bold"/>
              </a:rPr>
              <a:t>Considerações Finais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0822"/>
          <a:stretch>
            <a:fillRect/>
          </a:stretch>
        </p:blipFill>
        <p:spPr>
          <a:xfrm rot="-10800000">
            <a:off x="15937948" y="2976075"/>
            <a:ext cx="1967604" cy="51414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94621" y="8115293"/>
            <a:ext cx="4114800" cy="25736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72391" y="1295720"/>
            <a:ext cx="6343219" cy="103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5949">
                <a:solidFill>
                  <a:srgbClr val="FFFFFF"/>
                </a:solidFill>
                <a:latin typeface="Agrandir Bold"/>
              </a:rPr>
              <a:t>Co-</a:t>
            </a:r>
            <a:r>
              <a:rPr lang="en-US" sz="5949">
                <a:solidFill>
                  <a:srgbClr val="0E073F"/>
                </a:solidFill>
                <a:latin typeface="Agrandir Bold"/>
              </a:rPr>
              <a:t>Fundadores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992340" y="3123261"/>
            <a:ext cx="4303320" cy="807407"/>
            <a:chOff x="0" y="0"/>
            <a:chExt cx="5737760" cy="107654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5737760" cy="1076542"/>
              <a:chOff x="0" y="0"/>
              <a:chExt cx="1219450" cy="22879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19450" cy="228798"/>
              </a:xfrm>
              <a:custGeom>
                <a:avLst/>
                <a:gdLst/>
                <a:ahLst/>
                <a:cxnLst/>
                <a:rect l="l" t="t" r="r" b="b"/>
                <a:pathLst>
                  <a:path w="1219450" h="228798">
                    <a:moveTo>
                      <a:pt x="0" y="0"/>
                    </a:moveTo>
                    <a:lnTo>
                      <a:pt x="1219450" y="0"/>
                    </a:lnTo>
                    <a:lnTo>
                      <a:pt x="1219450" y="228798"/>
                    </a:lnTo>
                    <a:lnTo>
                      <a:pt x="0" y="228798"/>
                    </a:lnTo>
                    <a:close/>
                  </a:path>
                </a:pathLst>
              </a:custGeom>
              <a:solidFill>
                <a:srgbClr val="05F1C7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6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143496" y="338567"/>
              <a:ext cx="3450767" cy="386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E073F"/>
                  </a:solidFill>
                  <a:latin typeface="Agrandir Bold"/>
                </a:rPr>
                <a:t>Douglas Prado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40680" y="4321192"/>
            <a:ext cx="4303320" cy="807407"/>
            <a:chOff x="0" y="0"/>
            <a:chExt cx="5737760" cy="10765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737760" cy="1076542"/>
              <a:chOff x="0" y="0"/>
              <a:chExt cx="1219450" cy="2287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19450" cy="228798"/>
              </a:xfrm>
              <a:custGeom>
                <a:avLst/>
                <a:gdLst/>
                <a:ahLst/>
                <a:cxnLst/>
                <a:rect l="l" t="t" r="r" b="b"/>
                <a:pathLst>
                  <a:path w="1219450" h="228798">
                    <a:moveTo>
                      <a:pt x="0" y="0"/>
                    </a:moveTo>
                    <a:lnTo>
                      <a:pt x="1219450" y="0"/>
                    </a:lnTo>
                    <a:lnTo>
                      <a:pt x="1219450" y="228798"/>
                    </a:lnTo>
                    <a:lnTo>
                      <a:pt x="0" y="228798"/>
                    </a:lnTo>
                    <a:close/>
                  </a:path>
                </a:pathLst>
              </a:custGeom>
              <a:solidFill>
                <a:srgbClr val="05F1C7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6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143496" y="338567"/>
              <a:ext cx="3450767" cy="386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E073F"/>
                  </a:solidFill>
                  <a:latin typeface="Agrandir Bold"/>
                </a:rPr>
                <a:t>Douglas Zucolotto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80097" y="4336093"/>
            <a:ext cx="4303320" cy="807407"/>
            <a:chOff x="0" y="0"/>
            <a:chExt cx="5737760" cy="107654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5737760" cy="1076542"/>
              <a:chOff x="0" y="0"/>
              <a:chExt cx="1219450" cy="2287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19450" cy="228798"/>
              </a:xfrm>
              <a:custGeom>
                <a:avLst/>
                <a:gdLst/>
                <a:ahLst/>
                <a:cxnLst/>
                <a:rect l="l" t="t" r="r" b="b"/>
                <a:pathLst>
                  <a:path w="1219450" h="228798">
                    <a:moveTo>
                      <a:pt x="0" y="0"/>
                    </a:moveTo>
                    <a:lnTo>
                      <a:pt x="1219450" y="0"/>
                    </a:lnTo>
                    <a:lnTo>
                      <a:pt x="1219450" y="228798"/>
                    </a:lnTo>
                    <a:lnTo>
                      <a:pt x="0" y="228798"/>
                    </a:lnTo>
                    <a:close/>
                  </a:path>
                </a:pathLst>
              </a:custGeom>
              <a:solidFill>
                <a:srgbClr val="05F1C7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6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143496" y="338567"/>
              <a:ext cx="3450767" cy="386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E073F"/>
                  </a:solidFill>
                  <a:latin typeface="Agrandir Bold"/>
                </a:rPr>
                <a:t>Gabriel Vianna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89020" y="5519265"/>
            <a:ext cx="4303320" cy="807407"/>
            <a:chOff x="0" y="0"/>
            <a:chExt cx="5737760" cy="107654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5737760" cy="1076542"/>
              <a:chOff x="0" y="0"/>
              <a:chExt cx="1219450" cy="22879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19450" cy="228798"/>
              </a:xfrm>
              <a:custGeom>
                <a:avLst/>
                <a:gdLst/>
                <a:ahLst/>
                <a:cxnLst/>
                <a:rect l="l" t="t" r="r" b="b"/>
                <a:pathLst>
                  <a:path w="1219450" h="228798">
                    <a:moveTo>
                      <a:pt x="0" y="0"/>
                    </a:moveTo>
                    <a:lnTo>
                      <a:pt x="1219450" y="0"/>
                    </a:lnTo>
                    <a:lnTo>
                      <a:pt x="1219450" y="228798"/>
                    </a:lnTo>
                    <a:lnTo>
                      <a:pt x="0" y="228798"/>
                    </a:lnTo>
                    <a:close/>
                  </a:path>
                </a:pathLst>
              </a:custGeom>
              <a:solidFill>
                <a:srgbClr val="05F1C7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6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143496" y="338567"/>
              <a:ext cx="3450767" cy="386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E073F"/>
                  </a:solidFill>
                  <a:latin typeface="Agrandir Bold"/>
                </a:rPr>
                <a:t>José Ronaldo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502315" y="5553075"/>
            <a:ext cx="4303320" cy="807407"/>
            <a:chOff x="0" y="0"/>
            <a:chExt cx="5737760" cy="107654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5737760" cy="1076542"/>
              <a:chOff x="0" y="0"/>
              <a:chExt cx="1219450" cy="22879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19450" cy="228798"/>
              </a:xfrm>
              <a:custGeom>
                <a:avLst/>
                <a:gdLst/>
                <a:ahLst/>
                <a:cxnLst/>
                <a:rect l="l" t="t" r="r" b="b"/>
                <a:pathLst>
                  <a:path w="1219450" h="228798">
                    <a:moveTo>
                      <a:pt x="0" y="0"/>
                    </a:moveTo>
                    <a:lnTo>
                      <a:pt x="1219450" y="0"/>
                    </a:lnTo>
                    <a:lnTo>
                      <a:pt x="1219450" y="228798"/>
                    </a:lnTo>
                    <a:lnTo>
                      <a:pt x="0" y="228798"/>
                    </a:lnTo>
                    <a:close/>
                  </a:path>
                </a:pathLst>
              </a:custGeom>
              <a:solidFill>
                <a:srgbClr val="05F1C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6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143496" y="338567"/>
              <a:ext cx="3450767" cy="386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E073F"/>
                  </a:solidFill>
                  <a:latin typeface="Agrandir Bold"/>
                </a:rPr>
                <a:t>Lucas Monari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315609" y="5519265"/>
            <a:ext cx="4303320" cy="807407"/>
            <a:chOff x="0" y="0"/>
            <a:chExt cx="5737760" cy="107654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5737760" cy="1076542"/>
              <a:chOff x="0" y="0"/>
              <a:chExt cx="1219450" cy="22879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219450" cy="228798"/>
              </a:xfrm>
              <a:custGeom>
                <a:avLst/>
                <a:gdLst/>
                <a:ahLst/>
                <a:cxnLst/>
                <a:rect l="l" t="t" r="r" b="b"/>
                <a:pathLst>
                  <a:path w="1219450" h="228798">
                    <a:moveTo>
                      <a:pt x="0" y="0"/>
                    </a:moveTo>
                    <a:lnTo>
                      <a:pt x="1219450" y="0"/>
                    </a:lnTo>
                    <a:lnTo>
                      <a:pt x="1219450" y="228798"/>
                    </a:lnTo>
                    <a:lnTo>
                      <a:pt x="0" y="228798"/>
                    </a:lnTo>
                    <a:close/>
                  </a:path>
                </a:pathLst>
              </a:custGeom>
              <a:solidFill>
                <a:srgbClr val="05F1C7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6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143496" y="338567"/>
              <a:ext cx="3450767" cy="386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E073F"/>
                  </a:solidFill>
                  <a:latin typeface="Agrandir Bold"/>
                </a:rPr>
                <a:t>Fernando Macena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840680" y="6717196"/>
            <a:ext cx="4303320" cy="807407"/>
            <a:chOff x="0" y="0"/>
            <a:chExt cx="5737760" cy="1076542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5737760" cy="1076542"/>
              <a:chOff x="0" y="0"/>
              <a:chExt cx="1219450" cy="22879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219450" cy="228798"/>
              </a:xfrm>
              <a:custGeom>
                <a:avLst/>
                <a:gdLst/>
                <a:ahLst/>
                <a:cxnLst/>
                <a:rect l="l" t="t" r="r" b="b"/>
                <a:pathLst>
                  <a:path w="1219450" h="228798">
                    <a:moveTo>
                      <a:pt x="0" y="0"/>
                    </a:moveTo>
                    <a:lnTo>
                      <a:pt x="1219450" y="0"/>
                    </a:lnTo>
                    <a:lnTo>
                      <a:pt x="1219450" y="228798"/>
                    </a:lnTo>
                    <a:lnTo>
                      <a:pt x="0" y="228798"/>
                    </a:lnTo>
                    <a:close/>
                  </a:path>
                </a:pathLst>
              </a:custGeom>
              <a:solidFill>
                <a:srgbClr val="05F1C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6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143496" y="338567"/>
              <a:ext cx="3450767" cy="386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E073F"/>
                  </a:solidFill>
                  <a:latin typeface="Agrandir Bold"/>
                </a:rPr>
                <a:t>Guilherme Henrioque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380097" y="6698146"/>
            <a:ext cx="4303320" cy="807407"/>
            <a:chOff x="0" y="0"/>
            <a:chExt cx="5737760" cy="107654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5737760" cy="1076542"/>
              <a:chOff x="0" y="0"/>
              <a:chExt cx="1219450" cy="22879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219450" cy="228798"/>
              </a:xfrm>
              <a:custGeom>
                <a:avLst/>
                <a:gdLst/>
                <a:ahLst/>
                <a:cxnLst/>
                <a:rect l="l" t="t" r="r" b="b"/>
                <a:pathLst>
                  <a:path w="1219450" h="228798">
                    <a:moveTo>
                      <a:pt x="0" y="0"/>
                    </a:moveTo>
                    <a:lnTo>
                      <a:pt x="1219450" y="0"/>
                    </a:lnTo>
                    <a:lnTo>
                      <a:pt x="1219450" y="228798"/>
                    </a:lnTo>
                    <a:lnTo>
                      <a:pt x="0" y="228798"/>
                    </a:lnTo>
                    <a:close/>
                  </a:path>
                </a:pathLst>
              </a:custGeom>
              <a:solidFill>
                <a:srgbClr val="05F1C7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6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1143496" y="338567"/>
              <a:ext cx="3450767" cy="386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E073F"/>
                  </a:solidFill>
                  <a:latin typeface="Agrandir Bold"/>
                </a:rPr>
                <a:t>Gabriel Santos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8155AC09-8A38-F95B-D9D8-752BFF5B477D}"/>
              </a:ext>
            </a:extLst>
          </p:cNvPr>
          <p:cNvGrpSpPr/>
          <p:nvPr/>
        </p:nvGrpSpPr>
        <p:grpSpPr>
          <a:xfrm>
            <a:off x="2561323" y="2672937"/>
            <a:ext cx="13165354" cy="4750626"/>
            <a:chOff x="2561323" y="2672937"/>
            <a:chExt cx="13165354" cy="4750626"/>
          </a:xfrm>
        </p:grpSpPr>
        <p:sp>
          <p:nvSpPr>
            <p:cNvPr id="2" name="TextBox 2"/>
            <p:cNvSpPr txBox="1"/>
            <p:nvPr/>
          </p:nvSpPr>
          <p:spPr>
            <a:xfrm>
              <a:off x="2561323" y="2672937"/>
              <a:ext cx="13165354" cy="2303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82"/>
                </a:lnSpc>
              </a:pPr>
              <a:r>
                <a:rPr lang="en-US" sz="13888" dirty="0">
                  <a:solidFill>
                    <a:srgbClr val="F36825"/>
                  </a:solidFill>
                  <a:latin typeface="Agrandir Bold"/>
                </a:rPr>
                <a:t>DEV BANK</a:t>
              </a:r>
            </a:p>
          </p:txBody>
        </p:sp>
        <p:grpSp>
          <p:nvGrpSpPr>
            <p:cNvPr id="3" name="Group 3"/>
            <p:cNvGrpSpPr/>
            <p:nvPr/>
          </p:nvGrpSpPr>
          <p:grpSpPr>
            <a:xfrm>
              <a:off x="7420044" y="4378369"/>
              <a:ext cx="3447911" cy="3045194"/>
              <a:chOff x="0" y="0"/>
              <a:chExt cx="4597215" cy="4060259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 rot="-10800000">
                <a:off x="0" y="1242548"/>
                <a:ext cx="1506731" cy="1862251"/>
              </a:xfrm>
              <a:prstGeom prst="rect">
                <a:avLst/>
              </a:prstGeom>
            </p:spPr>
          </p:pic>
          <p:sp>
            <p:nvSpPr>
              <p:cNvPr id="5" name="TextBox 5"/>
              <p:cNvSpPr txBox="1"/>
              <p:nvPr/>
            </p:nvSpPr>
            <p:spPr>
              <a:xfrm>
                <a:off x="1506731" y="123825"/>
                <a:ext cx="662197" cy="393643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2896"/>
                  </a:lnSpc>
                </a:pPr>
                <a:r>
                  <a:rPr lang="en-US" sz="20084">
                    <a:solidFill>
                      <a:srgbClr val="0E073F"/>
                    </a:solidFill>
                    <a:latin typeface="Oswald Bold"/>
                  </a:rPr>
                  <a:t>/</a:t>
                </a:r>
              </a:p>
            </p:txBody>
          </p:sp>
          <p:pic>
            <p:nvPicPr>
              <p:cNvPr id="6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090485" y="1242548"/>
                <a:ext cx="1506731" cy="186225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6 0.062 L 0.108 0.062 L 0.072 0.125 L 0.108 0.187 L 0.036 0.187 L 0 0.25 L -0.036 0.187 L -0.108 0.187 L -0.072 0.125 L -0.108 0.062 L -0.036 0.062 L 0 0 Z" pathEditMode="relative" ptsTypes="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439120"/>
            <a:ext cx="7122750" cy="0"/>
          </a:xfrm>
          <a:prstGeom prst="line">
            <a:avLst/>
          </a:prstGeom>
          <a:ln w="28575" cap="flat">
            <a:solidFill>
              <a:srgbClr val="05F1C7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3" name="TextBox 3"/>
          <p:cNvSpPr txBox="1"/>
          <p:nvPr/>
        </p:nvSpPr>
        <p:spPr>
          <a:xfrm>
            <a:off x="1218975" y="3182115"/>
            <a:ext cx="14841163" cy="506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sistema deve permitir que os usuários façam depósitos em suas contas.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sistema deve permitir que os usuários retirem dinheiro de suas contas.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sistema deve permitir que os usuários transfiram dinheiro entre contas.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sistema deve permitir que os usuários paguem contas.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sistema deve permitir que os usuários visualizem o saldo de suas contas.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sistema deve permitir que os usuários visualizem o histórico de transações   de suas contas.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sistema deve permitir que os usuários cancelem suas contas</a:t>
            </a:r>
          </a:p>
          <a:p>
            <a:pPr marL="0" lvl="0" indent="0" algn="l">
              <a:lnSpc>
                <a:spcPts val="4492"/>
              </a:lnSpc>
              <a:spcBef>
                <a:spcPct val="0"/>
              </a:spcBef>
            </a:pPr>
            <a:endParaRPr lang="en-US" sz="2722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66119" y="2459715"/>
            <a:ext cx="7273438" cy="6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7"/>
              </a:lnSpc>
            </a:pPr>
            <a:r>
              <a:rPr lang="en-US" sz="3921">
                <a:solidFill>
                  <a:srgbClr val="0E073F"/>
                </a:solidFill>
                <a:latin typeface="Agrandir Bold"/>
              </a:rPr>
              <a:t>Requesitos Funcionais: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98370" y="-865005"/>
            <a:ext cx="3487932" cy="44821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26462" y="-369728"/>
            <a:ext cx="4952713" cy="58454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02818" y="7017222"/>
            <a:ext cx="3487932" cy="44821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439120"/>
            <a:ext cx="7122750" cy="0"/>
          </a:xfrm>
          <a:prstGeom prst="line">
            <a:avLst/>
          </a:prstGeom>
          <a:ln w="28575" cap="flat">
            <a:solidFill>
              <a:srgbClr val="05F1C7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3" name="TextBox 3"/>
          <p:cNvSpPr txBox="1"/>
          <p:nvPr/>
        </p:nvSpPr>
        <p:spPr>
          <a:xfrm>
            <a:off x="1264797" y="1556297"/>
            <a:ext cx="16595024" cy="733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sistema deve ser capaz de lidar com um grande número de transações simultâneas sem diminuir o desempenho.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sistema deve ser capaz de lidar com picos de tráfego sem diminuir o desempenho.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sistema deve ser seguro e protegido contra acesso não autorizado.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sistema deve estar disponível 24 horas por dia, 7 dias por semana, sem tempo de paragem, se possível.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sistema deve ser fácil de usar, acessível e intuitivo para todos os usuários.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sistema deve ser compatível com todos os navegadores e dispositivos móveis populares.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sistema deve ser capaz de lidar com grandes quantidades de dados sem diminuir o desempenho.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sistema deve ser escalável e capaz de crescer à medida que a base de usuários cresce.</a:t>
            </a:r>
          </a:p>
          <a:p>
            <a:pPr>
              <a:lnSpc>
                <a:spcPts val="4492"/>
              </a:lnSpc>
            </a:pPr>
            <a:endParaRPr lang="en-US" sz="2722">
              <a:solidFill>
                <a:srgbClr val="FFFFFF"/>
              </a:solidFill>
              <a:latin typeface="Montserrat Classic"/>
            </a:endParaRPr>
          </a:p>
          <a:p>
            <a:pPr marL="0" lvl="0" indent="0" algn="l">
              <a:lnSpc>
                <a:spcPts val="4492"/>
              </a:lnSpc>
              <a:spcBef>
                <a:spcPct val="0"/>
              </a:spcBef>
            </a:pPr>
            <a:endParaRPr lang="en-US" sz="2722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70562" y="1024398"/>
            <a:ext cx="7273438" cy="6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7"/>
              </a:lnSpc>
            </a:pPr>
            <a:r>
              <a:rPr lang="en-US" sz="3921">
                <a:solidFill>
                  <a:srgbClr val="0E073F"/>
                </a:solidFill>
                <a:latin typeface="Agrandir Bold"/>
              </a:rPr>
              <a:t>Requesitos Não Funcionais: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98370" y="-865005"/>
            <a:ext cx="3487932" cy="44821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02818" y="7017222"/>
            <a:ext cx="3487932" cy="44821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2976" y="1556297"/>
            <a:ext cx="16595024" cy="904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banco deve manter o sigilo das informações dos clientes.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banco deve cumprir as leis e regulamentações aplicáveis.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banco deve fornecer informações precisas e atualizadas aos clientes.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O banco deve fornecer serviços de qualidade aos clientes.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banco deve ter um sistema de segurança robusto para proteger os dados dos clientes.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• Apenas maiores de 18 anos podem abrir uma conta na plataforma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banco deve ter um sistema de backup para garantir a disponibilidade dos dados dos clientes.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banco deve ter um sistema de recuperação de desastres para garantir a continuidade dos serviços em caso de falha do sistema.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banco deve ter um sistema de gerenciamento de riscos para minimizar os riscos associados às atividades bancárias.</a:t>
            </a:r>
          </a:p>
          <a:p>
            <a:pPr>
              <a:lnSpc>
                <a:spcPts val="4492"/>
              </a:lnSpc>
            </a:pPr>
            <a:r>
              <a:rPr lang="en-US" sz="2722">
                <a:solidFill>
                  <a:srgbClr val="FFFFFF"/>
                </a:solidFill>
                <a:latin typeface="Montserrat Classic"/>
              </a:rPr>
              <a:t> • O banco deve ter um sistema de gerenciamento de fraude para detectar e prevenir fraudes.</a:t>
            </a:r>
          </a:p>
          <a:p>
            <a:pPr>
              <a:lnSpc>
                <a:spcPts val="4492"/>
              </a:lnSpc>
            </a:pPr>
            <a:endParaRPr lang="en-US" sz="2722">
              <a:solidFill>
                <a:srgbClr val="FFFFFF"/>
              </a:solidFill>
              <a:latin typeface="Montserrat Classic"/>
            </a:endParaRPr>
          </a:p>
          <a:p>
            <a:pPr>
              <a:lnSpc>
                <a:spcPts val="4492"/>
              </a:lnSpc>
            </a:pPr>
            <a:endParaRPr lang="en-US" sz="2722">
              <a:solidFill>
                <a:srgbClr val="FFFFFF"/>
              </a:solidFill>
              <a:latin typeface="Montserrat Classic"/>
            </a:endParaRPr>
          </a:p>
          <a:p>
            <a:pPr marL="0" lvl="0" indent="0" algn="l">
              <a:lnSpc>
                <a:spcPts val="4492"/>
              </a:lnSpc>
              <a:spcBef>
                <a:spcPct val="0"/>
              </a:spcBef>
            </a:pPr>
            <a:endParaRPr lang="en-US" sz="2722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70562" y="1024398"/>
            <a:ext cx="7273438" cy="6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7"/>
              </a:lnSpc>
            </a:pPr>
            <a:r>
              <a:rPr lang="en-US" sz="3921">
                <a:solidFill>
                  <a:srgbClr val="0E073F"/>
                </a:solidFill>
                <a:latin typeface="Agrandir Bold"/>
              </a:rPr>
              <a:t>Regras de Negócios: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98370" y="-865005"/>
            <a:ext cx="3487932" cy="4482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264338" y="5234174"/>
            <a:ext cx="3563352" cy="0"/>
          </a:xfrm>
          <a:prstGeom prst="line">
            <a:avLst/>
          </a:prstGeom>
          <a:ln w="28575" cap="flat">
            <a:solidFill>
              <a:srgbClr val="05F1C7"/>
            </a:solidFill>
            <a:prstDash val="sysDash"/>
            <a:headEnd type="oval" w="lg" len="lg"/>
            <a:tailEnd type="oval" w="lg" len="lg"/>
          </a:ln>
        </p:spPr>
      </p:sp>
      <p:grpSp>
        <p:nvGrpSpPr>
          <p:cNvPr id="3" name="Group 3"/>
          <p:cNvGrpSpPr/>
          <p:nvPr/>
        </p:nvGrpSpPr>
        <p:grpSpPr>
          <a:xfrm>
            <a:off x="7112949" y="303553"/>
            <a:ext cx="11175051" cy="9578710"/>
            <a:chOff x="0" y="0"/>
            <a:chExt cx="2943223" cy="25227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3223" cy="2522788"/>
            </a:xfrm>
            <a:custGeom>
              <a:avLst/>
              <a:gdLst/>
              <a:ahLst/>
              <a:cxnLst/>
              <a:rect l="l" t="t" r="r" b="b"/>
              <a:pathLst>
                <a:path w="2943223" h="2522788">
                  <a:moveTo>
                    <a:pt x="0" y="0"/>
                  </a:moveTo>
                  <a:lnTo>
                    <a:pt x="2943223" y="0"/>
                  </a:lnTo>
                  <a:lnTo>
                    <a:pt x="2943223" y="2522788"/>
                  </a:lnTo>
                  <a:lnTo>
                    <a:pt x="0" y="25227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77174" y="1262888"/>
            <a:ext cx="10310826" cy="799541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03836" y="7433490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"/>
              </a:rPr>
              <a:t>Diagrama de</a:t>
            </a:r>
            <a:r>
              <a:rPr lang="en-US" sz="1885">
                <a:solidFill>
                  <a:srgbClr val="FFFFFF"/>
                </a:solidFill>
                <a:latin typeface="Montserrat Classic Bold"/>
              </a:rPr>
              <a:t> Caso de Uso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731054" y="7670124"/>
            <a:ext cx="324612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TextBox 9"/>
          <p:cNvSpPr txBox="1"/>
          <p:nvPr/>
        </p:nvSpPr>
        <p:spPr>
          <a:xfrm>
            <a:off x="1433482" y="1426715"/>
            <a:ext cx="5019908" cy="18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2"/>
              </a:lnSpc>
            </a:pPr>
            <a:r>
              <a:rPr lang="en-US" sz="6278">
                <a:solidFill>
                  <a:srgbClr val="0E073F"/>
                </a:solidFill>
                <a:latin typeface="Agrandir Bold"/>
              </a:rPr>
              <a:t>Diagramas UML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4343" y="7887327"/>
            <a:ext cx="4699771" cy="110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4"/>
              </a:lnSpc>
              <a:spcBef>
                <a:spcPct val="0"/>
              </a:spcBef>
            </a:pPr>
            <a:endParaRPr/>
          </a:p>
          <a:p>
            <a:pPr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FFFFFF"/>
                </a:solidFill>
                <a:latin typeface="Agrandir Bold"/>
              </a:rPr>
              <a:t>Representam as funções em que o usuário poderá interagir no sistema com efetuar deposito, saque, transferências e pagamentos.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03836" y="3466000"/>
            <a:ext cx="13502" cy="1626908"/>
          </a:xfrm>
          <a:prstGeom prst="line">
            <a:avLst/>
          </a:prstGeom>
          <a:ln w="28575" cap="flat">
            <a:solidFill>
              <a:srgbClr val="05F1C7"/>
            </a:solidFill>
            <a:prstDash val="sysDash"/>
            <a:headEnd type="oval" w="lg" len="lg"/>
            <a:tailEnd type="oval" w="lg" len="lg"/>
          </a:ln>
        </p:spPr>
      </p:sp>
      <p:grpSp>
        <p:nvGrpSpPr>
          <p:cNvPr id="3" name="Group 3"/>
          <p:cNvGrpSpPr/>
          <p:nvPr/>
        </p:nvGrpSpPr>
        <p:grpSpPr>
          <a:xfrm>
            <a:off x="7112949" y="303553"/>
            <a:ext cx="11175051" cy="9578710"/>
            <a:chOff x="0" y="0"/>
            <a:chExt cx="2943223" cy="25227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3223" cy="2522788"/>
            </a:xfrm>
            <a:custGeom>
              <a:avLst/>
              <a:gdLst/>
              <a:ahLst/>
              <a:cxnLst/>
              <a:rect l="l" t="t" r="r" b="b"/>
              <a:pathLst>
                <a:path w="2943223" h="2522788">
                  <a:moveTo>
                    <a:pt x="0" y="0"/>
                  </a:moveTo>
                  <a:lnTo>
                    <a:pt x="2943223" y="0"/>
                  </a:lnTo>
                  <a:lnTo>
                    <a:pt x="2943223" y="2522788"/>
                  </a:lnTo>
                  <a:lnTo>
                    <a:pt x="0" y="25227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33482" y="5239165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"/>
              </a:rPr>
              <a:t>Diagrama de</a:t>
            </a:r>
            <a:r>
              <a:rPr lang="en-US" sz="1885">
                <a:solidFill>
                  <a:srgbClr val="FFFFFF"/>
                </a:solidFill>
                <a:latin typeface="Montserrat Classic Bold"/>
              </a:rPr>
              <a:t> Atividades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731054" y="5494848"/>
            <a:ext cx="324612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65723" y="1028700"/>
            <a:ext cx="3615023" cy="707836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690370" y="4941131"/>
            <a:ext cx="5548250" cy="4941131"/>
            <a:chOff x="0" y="0"/>
            <a:chExt cx="1461268" cy="13013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1268" cy="1301368"/>
            </a:xfrm>
            <a:custGeom>
              <a:avLst/>
              <a:gdLst/>
              <a:ahLst/>
              <a:cxnLst/>
              <a:rect l="l" t="t" r="r" b="b"/>
              <a:pathLst>
                <a:path w="1461268" h="1301368">
                  <a:moveTo>
                    <a:pt x="0" y="0"/>
                  </a:moveTo>
                  <a:lnTo>
                    <a:pt x="1461268" y="0"/>
                  </a:lnTo>
                  <a:lnTo>
                    <a:pt x="1461268" y="1301368"/>
                  </a:lnTo>
                  <a:lnTo>
                    <a:pt x="0" y="1301368"/>
                  </a:lnTo>
                  <a:close/>
                </a:path>
              </a:pathLst>
            </a:custGeom>
            <a:solidFill>
              <a:srgbClr val="640C0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33482" y="1426715"/>
            <a:ext cx="5019908" cy="18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2"/>
              </a:lnSpc>
            </a:pPr>
            <a:r>
              <a:rPr lang="en-US" sz="6278">
                <a:solidFill>
                  <a:srgbClr val="0E073F"/>
                </a:solidFill>
                <a:latin typeface="Agrandir Bold"/>
              </a:rPr>
              <a:t>Diagramas UML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7217" y="6090379"/>
            <a:ext cx="4233316" cy="29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4"/>
              </a:lnSpc>
              <a:spcBef>
                <a:spcPct val="0"/>
              </a:spcBef>
            </a:pPr>
            <a:endParaRPr/>
          </a:p>
          <a:p>
            <a:pPr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FFFFFF"/>
                </a:solidFill>
                <a:latin typeface="Agrandir Bold"/>
              </a:rPr>
              <a:t>O cliente opta por consultar o saldo da sua conta, onde seleciona o que deseja, o programa requisita login, caso não esteja realizado, se for autenticado ele prosseguirá e será exibido o saldo. </a:t>
            </a:r>
          </a:p>
          <a:p>
            <a:pPr>
              <a:lnSpc>
                <a:spcPts val="2134"/>
              </a:lnSpc>
              <a:spcBef>
                <a:spcPct val="0"/>
              </a:spcBef>
            </a:pPr>
            <a:endParaRPr lang="en-US" sz="1524">
              <a:solidFill>
                <a:srgbClr val="FFFFFF"/>
              </a:solidFill>
              <a:latin typeface="Agrandir Bold"/>
            </a:endParaRPr>
          </a:p>
          <a:p>
            <a:pPr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FFFFFF"/>
                </a:solidFill>
                <a:latin typeface="Agrandir Bold"/>
              </a:rPr>
              <a:t>Caso erre a autenticação será exibida uma mensagem de erro e voltará para o que login seja feito novamente.</a:t>
            </a:r>
          </a:p>
          <a:p>
            <a:pPr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FFFFFF"/>
                </a:solidFill>
                <a:latin typeface="Agrandir Bold"/>
              </a:rPr>
              <a:t> 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97217" y="5521932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 Bold"/>
              </a:rPr>
              <a:t>Consultar Saldo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31625" y="6621043"/>
            <a:ext cx="4286010" cy="4111076"/>
            <a:chOff x="0" y="0"/>
            <a:chExt cx="5714679" cy="548143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149035" y="1512675"/>
              <a:ext cx="3233171" cy="470434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441090"/>
              <a:ext cx="1148745" cy="118580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045418" y="443802"/>
              <a:ext cx="1669261" cy="118308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72270" y="556566"/>
              <a:ext cx="671761" cy="830266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244031" y="38100"/>
              <a:ext cx="295234" cy="1777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8"/>
                </a:lnSpc>
              </a:pPr>
              <a:r>
                <a:rPr lang="en-US" sz="8954">
                  <a:solidFill>
                    <a:srgbClr val="FFFFFF"/>
                  </a:solidFill>
                  <a:latin typeface="Oswald Bold"/>
                </a:rPr>
                <a:t>/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950132" y="556566"/>
              <a:ext cx="671761" cy="830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03836" y="3466000"/>
            <a:ext cx="13502" cy="1626908"/>
          </a:xfrm>
          <a:prstGeom prst="line">
            <a:avLst/>
          </a:prstGeom>
          <a:ln w="28575" cap="flat">
            <a:solidFill>
              <a:srgbClr val="05F1C7"/>
            </a:solidFill>
            <a:prstDash val="sysDash"/>
            <a:headEnd type="oval" w="lg" len="lg"/>
            <a:tailEnd type="oval" w="lg" len="lg"/>
          </a:ln>
        </p:spPr>
      </p:sp>
      <p:grpSp>
        <p:nvGrpSpPr>
          <p:cNvPr id="3" name="Group 3"/>
          <p:cNvGrpSpPr/>
          <p:nvPr/>
        </p:nvGrpSpPr>
        <p:grpSpPr>
          <a:xfrm>
            <a:off x="7112949" y="303553"/>
            <a:ext cx="11175051" cy="9578710"/>
            <a:chOff x="0" y="0"/>
            <a:chExt cx="2943223" cy="25227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3223" cy="2522788"/>
            </a:xfrm>
            <a:custGeom>
              <a:avLst/>
              <a:gdLst/>
              <a:ahLst/>
              <a:cxnLst/>
              <a:rect l="l" t="t" r="r" b="b"/>
              <a:pathLst>
                <a:path w="2943223" h="2522788">
                  <a:moveTo>
                    <a:pt x="0" y="0"/>
                  </a:moveTo>
                  <a:lnTo>
                    <a:pt x="2943223" y="0"/>
                  </a:lnTo>
                  <a:lnTo>
                    <a:pt x="2943223" y="2522788"/>
                  </a:lnTo>
                  <a:lnTo>
                    <a:pt x="0" y="25227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33482" y="5239165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"/>
              </a:rPr>
              <a:t>Diagrama de</a:t>
            </a:r>
            <a:r>
              <a:rPr lang="en-US" sz="1885">
                <a:solidFill>
                  <a:srgbClr val="FFFFFF"/>
                </a:solidFill>
                <a:latin typeface="Montserrat Classic Bold"/>
              </a:rPr>
              <a:t> Atividades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731054" y="5494848"/>
            <a:ext cx="324612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" name="Group 8"/>
          <p:cNvGrpSpPr/>
          <p:nvPr/>
        </p:nvGrpSpPr>
        <p:grpSpPr>
          <a:xfrm>
            <a:off x="12690370" y="4941131"/>
            <a:ext cx="5548250" cy="4941131"/>
            <a:chOff x="0" y="0"/>
            <a:chExt cx="1461268" cy="13013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61268" cy="1301368"/>
            </a:xfrm>
            <a:custGeom>
              <a:avLst/>
              <a:gdLst/>
              <a:ahLst/>
              <a:cxnLst/>
              <a:rect l="l" t="t" r="r" b="b"/>
              <a:pathLst>
                <a:path w="1461268" h="1301368">
                  <a:moveTo>
                    <a:pt x="0" y="0"/>
                  </a:moveTo>
                  <a:lnTo>
                    <a:pt x="1461268" y="0"/>
                  </a:lnTo>
                  <a:lnTo>
                    <a:pt x="1461268" y="1301368"/>
                  </a:lnTo>
                  <a:lnTo>
                    <a:pt x="0" y="1301368"/>
                  </a:lnTo>
                  <a:close/>
                </a:path>
              </a:pathLst>
            </a:custGeom>
            <a:solidFill>
              <a:srgbClr val="640C0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83081" y="665461"/>
            <a:ext cx="3977599" cy="885489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33482" y="1426715"/>
            <a:ext cx="5019908" cy="18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2"/>
              </a:lnSpc>
            </a:pPr>
            <a:r>
              <a:rPr lang="en-US" sz="6278">
                <a:solidFill>
                  <a:srgbClr val="0E073F"/>
                </a:solidFill>
                <a:latin typeface="Agrandir Bold"/>
              </a:rPr>
              <a:t>Diagramas UML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7217" y="6090379"/>
            <a:ext cx="4233316" cy="2704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4"/>
              </a:lnSpc>
            </a:pPr>
            <a:endParaRPr/>
          </a:p>
          <a:p>
            <a:pPr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Agrandir Bold"/>
              </a:rPr>
              <a:t>O programa solicitará a autenticação, logo após ser autenticado, o usuário entrará na conta de origem, informará o beneficiário e o valor do pagamento. </a:t>
            </a:r>
          </a:p>
          <a:p>
            <a:pPr>
              <a:lnSpc>
                <a:spcPts val="2134"/>
              </a:lnSpc>
            </a:pPr>
            <a:endParaRPr lang="en-US" sz="1524">
              <a:solidFill>
                <a:srgbClr val="FFFFFF"/>
              </a:solidFill>
              <a:latin typeface="Agrandir Bold"/>
            </a:endParaRPr>
          </a:p>
          <a:p>
            <a:pPr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Agrandir Bold"/>
              </a:rPr>
              <a:t>O sistema irá verificar o saldo e se estiver disponível processará o pagamento e apresentará o comprovante.</a:t>
            </a:r>
          </a:p>
          <a:p>
            <a:pPr>
              <a:lnSpc>
                <a:spcPts val="2134"/>
              </a:lnSpc>
              <a:spcBef>
                <a:spcPct val="0"/>
              </a:spcBef>
            </a:pPr>
            <a:endParaRPr lang="en-US" sz="1524">
              <a:solidFill>
                <a:srgbClr val="FFFFFF"/>
              </a:solidFill>
              <a:latin typeface="Agrandi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97217" y="5521932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 Bold"/>
              </a:rPr>
              <a:t>Realizar Pagamentos: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31625" y="6621043"/>
            <a:ext cx="4286010" cy="4111076"/>
            <a:chOff x="0" y="0"/>
            <a:chExt cx="5714679" cy="548143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149035" y="1512675"/>
              <a:ext cx="3233171" cy="470434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441090"/>
              <a:ext cx="1148745" cy="118580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045418" y="443802"/>
              <a:ext cx="1669261" cy="118308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72270" y="556566"/>
              <a:ext cx="671761" cy="830266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244031" y="38100"/>
              <a:ext cx="295234" cy="1777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8"/>
                </a:lnSpc>
              </a:pPr>
              <a:r>
                <a:rPr lang="en-US" sz="8954">
                  <a:solidFill>
                    <a:srgbClr val="FFFFFF"/>
                  </a:solidFill>
                  <a:latin typeface="Oswald Bold"/>
                </a:rPr>
                <a:t>/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950132" y="556566"/>
              <a:ext cx="671761" cy="830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03836" y="3466000"/>
            <a:ext cx="13502" cy="1626908"/>
          </a:xfrm>
          <a:prstGeom prst="line">
            <a:avLst/>
          </a:prstGeom>
          <a:ln w="28575" cap="flat">
            <a:solidFill>
              <a:srgbClr val="05F1C7"/>
            </a:solidFill>
            <a:prstDash val="sysDash"/>
            <a:headEnd type="oval" w="lg" len="lg"/>
            <a:tailEnd type="oval" w="lg" len="lg"/>
          </a:ln>
        </p:spPr>
      </p:sp>
      <p:grpSp>
        <p:nvGrpSpPr>
          <p:cNvPr id="3" name="Group 3"/>
          <p:cNvGrpSpPr/>
          <p:nvPr/>
        </p:nvGrpSpPr>
        <p:grpSpPr>
          <a:xfrm>
            <a:off x="7112949" y="303553"/>
            <a:ext cx="11175051" cy="9578710"/>
            <a:chOff x="0" y="0"/>
            <a:chExt cx="2943223" cy="25227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3223" cy="2522788"/>
            </a:xfrm>
            <a:custGeom>
              <a:avLst/>
              <a:gdLst/>
              <a:ahLst/>
              <a:cxnLst/>
              <a:rect l="l" t="t" r="r" b="b"/>
              <a:pathLst>
                <a:path w="2943223" h="2522788">
                  <a:moveTo>
                    <a:pt x="0" y="0"/>
                  </a:moveTo>
                  <a:lnTo>
                    <a:pt x="2943223" y="0"/>
                  </a:lnTo>
                  <a:lnTo>
                    <a:pt x="2943223" y="2522788"/>
                  </a:lnTo>
                  <a:lnTo>
                    <a:pt x="0" y="25227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33482" y="5239165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"/>
              </a:rPr>
              <a:t>Diagrama de</a:t>
            </a:r>
            <a:r>
              <a:rPr lang="en-US" sz="1885">
                <a:solidFill>
                  <a:srgbClr val="FFFFFF"/>
                </a:solidFill>
                <a:latin typeface="Montserrat Classic Bold"/>
              </a:rPr>
              <a:t> Atividades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731054" y="5494848"/>
            <a:ext cx="3246120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" name="Group 8"/>
          <p:cNvGrpSpPr/>
          <p:nvPr/>
        </p:nvGrpSpPr>
        <p:grpSpPr>
          <a:xfrm>
            <a:off x="12690370" y="4941131"/>
            <a:ext cx="5548250" cy="4941131"/>
            <a:chOff x="0" y="0"/>
            <a:chExt cx="1461268" cy="13013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61268" cy="1301368"/>
            </a:xfrm>
            <a:custGeom>
              <a:avLst/>
              <a:gdLst/>
              <a:ahLst/>
              <a:cxnLst/>
              <a:rect l="l" t="t" r="r" b="b"/>
              <a:pathLst>
                <a:path w="1461268" h="1301368">
                  <a:moveTo>
                    <a:pt x="0" y="0"/>
                  </a:moveTo>
                  <a:lnTo>
                    <a:pt x="1461268" y="0"/>
                  </a:lnTo>
                  <a:lnTo>
                    <a:pt x="1461268" y="1301368"/>
                  </a:lnTo>
                  <a:lnTo>
                    <a:pt x="0" y="1301368"/>
                  </a:lnTo>
                  <a:close/>
                </a:path>
              </a:pathLst>
            </a:custGeom>
            <a:solidFill>
              <a:srgbClr val="640C0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34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03229" y="649759"/>
            <a:ext cx="3182421" cy="888629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33482" y="1426715"/>
            <a:ext cx="5019908" cy="187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2"/>
              </a:lnSpc>
            </a:pPr>
            <a:r>
              <a:rPr lang="en-US" sz="6278">
                <a:solidFill>
                  <a:srgbClr val="0E073F"/>
                </a:solidFill>
                <a:latin typeface="Agrandir Bold"/>
              </a:rPr>
              <a:t>Diagramas UML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7217" y="6090379"/>
            <a:ext cx="4233316" cy="2704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Agrandir"/>
              </a:rPr>
              <a:t>Logo após a autenticação e selecionar a conta de origem, o cliente escolherá a forma de transferências disponível, entre PIX, TED e DOC. Irá fazer a escolha da conta que destinará a transferência, informará o valor que irá transferir, o programa verificará o saldo e se aprovado, processará e emitirá o comprovante de transferência.</a:t>
            </a:r>
          </a:p>
          <a:p>
            <a:pPr>
              <a:lnSpc>
                <a:spcPts val="2134"/>
              </a:lnSpc>
            </a:pPr>
            <a:endParaRPr lang="en-US" sz="1524">
              <a:solidFill>
                <a:srgbClr val="FFFFFF"/>
              </a:solidFill>
              <a:latin typeface="Agrandir"/>
            </a:endParaRPr>
          </a:p>
          <a:p>
            <a:pPr>
              <a:lnSpc>
                <a:spcPts val="2134"/>
              </a:lnSpc>
              <a:spcBef>
                <a:spcPct val="0"/>
              </a:spcBef>
            </a:pPr>
            <a:endParaRPr lang="en-US" sz="1524">
              <a:solidFill>
                <a:srgbClr val="FFFFFF"/>
              </a:solidFill>
              <a:latin typeface="Agrandi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97217" y="5521932"/>
            <a:ext cx="3758180" cy="37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1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Montserrat Classic Bold"/>
              </a:rPr>
              <a:t>Realizar Transferências: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31625" y="6621043"/>
            <a:ext cx="4286010" cy="4111076"/>
            <a:chOff x="0" y="0"/>
            <a:chExt cx="5714679" cy="548143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149035" y="1512675"/>
              <a:ext cx="3233171" cy="470434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441090"/>
              <a:ext cx="1148745" cy="118580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045418" y="443802"/>
              <a:ext cx="1669261" cy="118308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572270" y="556566"/>
              <a:ext cx="671761" cy="830266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2244031" y="38100"/>
              <a:ext cx="295234" cy="1777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08"/>
                </a:lnSpc>
              </a:pPr>
              <a:r>
                <a:rPr lang="en-US" sz="8954">
                  <a:solidFill>
                    <a:srgbClr val="FFFFFF"/>
                  </a:solidFill>
                  <a:latin typeface="Oswald Bold"/>
                </a:rPr>
                <a:t>/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950132" y="556566"/>
              <a:ext cx="671761" cy="830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910</Words>
  <Application>Microsoft Office PowerPoint</Application>
  <PresentationFormat>Personalizar</PresentationFormat>
  <Paragraphs>109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1" baseType="lpstr">
      <vt:lpstr>Montserrat Classic Bold</vt:lpstr>
      <vt:lpstr>Montserrat Classic</vt:lpstr>
      <vt:lpstr>Montserrat Extra-Bold</vt:lpstr>
      <vt:lpstr>Agrandir Bold</vt:lpstr>
      <vt:lpstr>Arial</vt:lpstr>
      <vt:lpstr>Agrandir Grand Medium</vt:lpstr>
      <vt:lpstr>Core Bori</vt:lpstr>
      <vt:lpstr>Agrandir</vt:lpstr>
      <vt:lpstr>Calibri</vt:lpstr>
      <vt:lpstr>Oswald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</dc:title>
  <dc:creator>Usuario</dc:creator>
  <cp:lastModifiedBy>JOSE RONALDO DE AZEVEDO JUNIOR</cp:lastModifiedBy>
  <cp:revision>2</cp:revision>
  <dcterms:created xsi:type="dcterms:W3CDTF">2006-08-16T00:00:00Z</dcterms:created>
  <dcterms:modified xsi:type="dcterms:W3CDTF">2023-05-26T16:24:38Z</dcterms:modified>
  <dc:identifier>DAFkBgcOn3Y</dc:identifier>
</cp:coreProperties>
</file>